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3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2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0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7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9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8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5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naromanic.weebly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000" dirty="0" smtClean="0">
                <a:solidFill>
                  <a:srgbClr val="00B050"/>
                </a:solidFill>
              </a:rPr>
              <a:t>Толико пута мањи </a:t>
            </a:r>
            <a:r>
              <a:rPr lang="sr-Cyrl-RS" sz="6000" dirty="0" smtClean="0"/>
              <a:t>број </a:t>
            </a:r>
            <a:br>
              <a:rPr lang="sr-Cyrl-RS" sz="6000" dirty="0" smtClean="0"/>
            </a:br>
            <a:r>
              <a:rPr lang="sr-Cyrl-RS" sz="6000" dirty="0" smtClean="0"/>
              <a:t>и </a:t>
            </a:r>
            <a:r>
              <a:rPr lang="sr-Cyrl-RS" sz="6000" dirty="0" smtClean="0">
                <a:solidFill>
                  <a:srgbClr val="0070C0"/>
                </a:solidFill>
              </a:rPr>
              <a:t>за толико мањи </a:t>
            </a:r>
            <a:r>
              <a:rPr lang="sr-Cyrl-RS" sz="6000" dirty="0" smtClean="0"/>
              <a:t>број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884126" y="5727700"/>
            <a:ext cx="4741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u="sng" dirty="0" smtClean="0"/>
              <a:t>Аутор: </a:t>
            </a:r>
            <a:r>
              <a:rPr lang="sr-Cyrl-RS" b="1" dirty="0" smtClean="0"/>
              <a:t>Марина </a:t>
            </a:r>
            <a:r>
              <a:rPr lang="sr-Cyrl-RS" b="1" dirty="0" smtClean="0"/>
              <a:t>Романић,</a:t>
            </a:r>
          </a:p>
          <a:p>
            <a:r>
              <a:rPr lang="sr-Cyrl-RS" b="1" dirty="0"/>
              <a:t> </a:t>
            </a:r>
            <a:r>
              <a:rPr lang="sr-Cyrl-RS" b="1" dirty="0" smtClean="0"/>
              <a:t>              </a:t>
            </a:r>
            <a:r>
              <a:rPr lang="sr-Cyrl-RS" dirty="0" smtClean="0"/>
              <a:t>наставник у целодневној настави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2309" y="5042263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1. </a:t>
            </a:r>
            <a:r>
              <a:rPr lang="sr-Cyrl-RS" sz="2400" b="1" dirty="0" smtClean="0"/>
              <a:t>час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62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54546"/>
            <a:ext cx="10058400" cy="965916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ЦРВЕНОМ СКУПУ ЈЕ 12 КЛИКЕРА. </a:t>
            </a: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74766"/>
            <a:ext cx="9814560" cy="827376"/>
          </a:xfrm>
        </p:spPr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плавом скупу су 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3 кликера мање</a:t>
            </a:r>
            <a:r>
              <a:rPr lang="sr-Cyrl-R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него у црвеном скупу.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068" y="3849007"/>
            <a:ext cx="4239676" cy="654904"/>
          </a:xfrm>
        </p:spPr>
        <p:txBody>
          <a:bodyPr/>
          <a:lstStyle/>
          <a:p>
            <a:r>
              <a:rPr lang="sr-Cyrl-R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sr-Cyrl-RS" b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 12 </a:t>
            </a:r>
            <a:r>
              <a:rPr lang="sr-Cyrl-R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3 већи </a:t>
            </a:r>
            <a:r>
              <a:rPr lang="sr-Cyrl-RS" b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броја 9</a:t>
            </a:r>
            <a:r>
              <a:rPr lang="sr-Cyrl-R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489711" y="1402142"/>
            <a:ext cx="3810000" cy="25527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4256" y="2434108"/>
            <a:ext cx="4118812" cy="282979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4362994" y="2434108"/>
            <a:ext cx="3126717" cy="84466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67462" y="2478672"/>
            <a:ext cx="81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4317" y="1806914"/>
            <a:ext cx="2389816" cy="16939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69281" y="2434108"/>
            <a:ext cx="53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402142"/>
            <a:ext cx="5294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 9 је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 3 мањи </a:t>
            </a:r>
            <a:r>
              <a:rPr lang="sr-Cyrl-R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броја 12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endCxn id="9" idx="3"/>
          </p:cNvCxnSpPr>
          <p:nvPr/>
        </p:nvCxnSpPr>
        <p:spPr>
          <a:xfrm flipH="1">
            <a:off x="4643068" y="3278777"/>
            <a:ext cx="3090143" cy="57022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98855" y="3586901"/>
            <a:ext cx="185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+ 3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r-Cyrl-R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256" y="5118577"/>
            <a:ext cx="813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зеленом скупу </a:t>
            </a:r>
            <a:r>
              <a:rPr lang="sr-Cyrl-R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пута мање </a:t>
            </a:r>
            <a:r>
              <a:rPr lang="sr-Cyrl-R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кликера него у црвеном скупу.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5431" y="3906157"/>
            <a:ext cx="3394029" cy="224322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4232366" y="4611189"/>
            <a:ext cx="4428308" cy="40011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4080" y="4398074"/>
            <a:ext cx="1197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3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5749" y="4398074"/>
            <a:ext cx="68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0691" y="4655391"/>
            <a:ext cx="2476500" cy="6477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24256" y="5599104"/>
            <a:ext cx="5262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 4 је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пута мањи </a:t>
            </a:r>
            <a:r>
              <a:rPr lang="sr-Cyrl-R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броја 12</a:t>
            </a:r>
            <a:r>
              <a:rPr lang="sr-Cyrl-R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4114800" y="4852073"/>
            <a:ext cx="4545874" cy="6804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80559" y="5118577"/>
            <a:ext cx="211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3 · </a:t>
            </a:r>
            <a:r>
              <a:rPr lang="sr-Cyrl-R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6845" y="6296297"/>
            <a:ext cx="5225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sr-Cyrl-R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 12 је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пута већи </a:t>
            </a:r>
            <a:r>
              <a:rPr lang="sr-Cyrl-R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броја 4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19794" y="637504"/>
            <a:ext cx="9927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толико мањи број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одређујемо </a:t>
            </a:r>
            <a:r>
              <a:rPr lang="sr-Cyrl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одузимањем.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6321" y="6296297"/>
            <a:ext cx="6165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Толико пута мањи број 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одређујемо </a:t>
            </a:r>
            <a:r>
              <a:rPr lang="sr-Cyrl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дељењем.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7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5791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Одреди број који је: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8170" y="2050869"/>
            <a:ext cx="472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4 мањи од 20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_______________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9120" y="1920240"/>
            <a:ext cx="112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20 - 4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8207" y="1920240"/>
            <a:ext cx="108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8170" y="2808514"/>
            <a:ext cx="599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пута мањи од 20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________________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9120" y="2638697"/>
            <a:ext cx="112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8206" y="2638697"/>
            <a:ext cx="796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5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8169" y="3422469"/>
            <a:ext cx="4846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3 мањи од 27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_______________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9120" y="3291840"/>
            <a:ext cx="992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27 - 3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0640" y="3291840"/>
            <a:ext cx="914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8169" y="4010297"/>
            <a:ext cx="4846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пута мањи од 27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3623" y="4010297"/>
            <a:ext cx="888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: 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8207" y="4010297"/>
            <a:ext cx="636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9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5931" y="2050869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4 мањи од 32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_______________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96251" y="192024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34942" y="1920240"/>
            <a:ext cx="963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28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5931" y="2638697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пута мањи од 32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79131" y="2547257"/>
            <a:ext cx="90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: 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89029" y="2547257"/>
            <a:ext cx="574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35931" y="3177845"/>
            <a:ext cx="4754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3 мањи од 18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_______________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79131" y="3177846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18 - 3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89029" y="3177846"/>
            <a:ext cx="71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5930" y="4005458"/>
            <a:ext cx="475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пута мањи од 18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79131" y="3840103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89029" y="3822579"/>
            <a:ext cx="583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7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3202" y="1568284"/>
            <a:ext cx="5531816" cy="4577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5029" y="783771"/>
            <a:ext cx="9705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 својој свесци можеш записати следећи приказ наученог: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8687" y="3020052"/>
            <a:ext cx="4121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6600"/>
                </a:solidFill>
              </a:rPr>
              <a:t>Домаћи задатак потражи међу наставним листићима на учитељицином сајту:</a:t>
            </a:r>
          </a:p>
          <a:p>
            <a:r>
              <a:rPr lang="en-US" dirty="0">
                <a:hlinkClick r:id="rId3"/>
              </a:rPr>
              <a:t>https://marinaromanic.weebly.com/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76903" y="4467497"/>
            <a:ext cx="4235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6600"/>
                </a:solidFill>
              </a:rPr>
              <a:t>Назив листића је:</a:t>
            </a:r>
          </a:p>
          <a:p>
            <a:r>
              <a:rPr lang="ru-RU" b="1" dirty="0"/>
              <a:t>Толико пута мањи број у геометрији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000" dirty="0" smtClean="0">
                <a:solidFill>
                  <a:srgbClr val="0070C0"/>
                </a:solidFill>
              </a:rPr>
              <a:t>Толико пута мањи </a:t>
            </a:r>
            <a:r>
              <a:rPr lang="sr-Cyrl-RS" sz="6000" dirty="0" smtClean="0"/>
              <a:t>број </a:t>
            </a:r>
            <a:br>
              <a:rPr lang="sr-Cyrl-RS" sz="6000" dirty="0" smtClean="0"/>
            </a:br>
            <a:r>
              <a:rPr lang="sr-Cyrl-RS" sz="6000" dirty="0" smtClean="0"/>
              <a:t>и </a:t>
            </a:r>
            <a:r>
              <a:rPr lang="sr-Cyrl-RS" sz="6000" dirty="0" smtClean="0">
                <a:solidFill>
                  <a:srgbClr val="7030A0"/>
                </a:solidFill>
              </a:rPr>
              <a:t>за толико мањи </a:t>
            </a:r>
            <a:r>
              <a:rPr lang="sr-Cyrl-RS" sz="6000" dirty="0" smtClean="0"/>
              <a:t>број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001691" y="5727700"/>
            <a:ext cx="445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u="sng" dirty="0" smtClean="0"/>
              <a:t>Аутор: </a:t>
            </a:r>
            <a:r>
              <a:rPr lang="sr-Cyrl-RS" b="1" dirty="0" smtClean="0"/>
              <a:t>Марина </a:t>
            </a:r>
            <a:r>
              <a:rPr lang="sr-Cyrl-RS" b="1" dirty="0" smtClean="0"/>
              <a:t>Романић,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   наставник у целодневној настави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2309" y="5042263"/>
            <a:ext cx="1252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b="1" dirty="0"/>
              <a:t>2</a:t>
            </a:r>
            <a:r>
              <a:rPr lang="sr-Cyrl-RS" sz="3200" b="1" dirty="0" smtClean="0"/>
              <a:t>. </a:t>
            </a:r>
            <a:r>
              <a:rPr lang="sr-Cyrl-RS" sz="3200" b="1" dirty="0" smtClean="0"/>
              <a:t>час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482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8788" y="378823"/>
            <a:ext cx="9684012" cy="378823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 smtClean="0">
                <a:solidFill>
                  <a:srgbClr val="00B050"/>
                </a:solidFill>
              </a:rPr>
              <a:t>ДА СЕ ПОДСЕТИМО: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731" y="5046650"/>
            <a:ext cx="5747658" cy="653191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Толико пута већи број </a:t>
            </a:r>
            <a:r>
              <a:rPr lang="sr-Cyrl-RS" dirty="0" smtClean="0"/>
              <a:t>одређујемо </a:t>
            </a:r>
            <a:r>
              <a:rPr lang="sr-Cyrl-RS" b="1" dirty="0" smtClean="0">
                <a:solidFill>
                  <a:srgbClr val="C00000"/>
                </a:solidFill>
              </a:rPr>
              <a:t>множењем</a:t>
            </a:r>
            <a:r>
              <a:rPr lang="sr-Cyrl-R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481" y="1920240"/>
            <a:ext cx="1044595" cy="2658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8" y="1920240"/>
            <a:ext cx="3138753" cy="23075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8789" y="1058091"/>
            <a:ext cx="502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Кренућемо од 3 кликера.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944983" y="2837526"/>
            <a:ext cx="3801291" cy="14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02289" y="981995"/>
            <a:ext cx="450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Шта се изменило слева надесно?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12971" y="2351484"/>
            <a:ext cx="105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3 </a:t>
            </a:r>
            <a:r>
              <a:rPr lang="sr-Cyrl-RS" b="1" dirty="0" smtClean="0">
                <a:solidFill>
                  <a:srgbClr val="009900"/>
                </a:solidFill>
              </a:rPr>
              <a:t>+ 9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6273" y="1693631"/>
            <a:ext cx="332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Број кликера је </a:t>
            </a:r>
            <a:r>
              <a:rPr lang="sr-Cyrl-RS" b="1" dirty="0" smtClean="0">
                <a:solidFill>
                  <a:srgbClr val="009900"/>
                </a:solidFill>
              </a:rPr>
              <a:t>за 9 већи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1" y="3052370"/>
            <a:ext cx="205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/>
              <a:t>ОВДЕ ЈЕ ТАЧНО И</a:t>
            </a:r>
            <a:r>
              <a:rPr lang="sr-Cyrl-RS" b="1" dirty="0" smtClean="0"/>
              <a:t>: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12971" y="2963467"/>
            <a:ext cx="1071156" cy="382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4 ·</a:t>
            </a:r>
            <a:r>
              <a:rPr lang="sr-Cyrl-RS" b="1" dirty="0" smtClean="0"/>
              <a:t> 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746274" y="4454434"/>
            <a:ext cx="350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Број кликера је </a:t>
            </a:r>
            <a:r>
              <a:rPr lang="sr-Cyrl-RS" b="1" dirty="0" smtClean="0">
                <a:solidFill>
                  <a:srgbClr val="C00000"/>
                </a:solidFill>
              </a:rPr>
              <a:t>4 пута већи.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1" y="1372286"/>
            <a:ext cx="55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9900"/>
                </a:solidFill>
              </a:rPr>
              <a:t>За толико већи број </a:t>
            </a:r>
            <a:r>
              <a:rPr lang="sr-Cyrl-RS" dirty="0" smtClean="0"/>
              <a:t>одређујемо </a:t>
            </a:r>
            <a:r>
              <a:rPr lang="sr-Cyrl-RS" b="1" dirty="0" smtClean="0">
                <a:solidFill>
                  <a:srgbClr val="009900"/>
                </a:solidFill>
              </a:rPr>
              <a:t>сабирањем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45635" y="771009"/>
            <a:ext cx="474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А шта се изменило здесна налево?</a:t>
            </a:r>
            <a:endParaRPr lang="en-US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3944983" y="3849188"/>
            <a:ext cx="3696788" cy="4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8754" y="342170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12 </a:t>
            </a:r>
            <a:r>
              <a:rPr lang="sr-Cyrl-RS" b="1" dirty="0" smtClean="0">
                <a:solidFill>
                  <a:srgbClr val="7030A0"/>
                </a:solidFill>
              </a:rPr>
              <a:t>- 9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640" y="1805331"/>
            <a:ext cx="368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Број кликера </a:t>
            </a:r>
            <a:r>
              <a:rPr lang="sr-Cyrl-RS" b="1" dirty="0" smtClean="0">
                <a:solidFill>
                  <a:srgbClr val="7030A0"/>
                </a:solidFill>
              </a:rPr>
              <a:t>је за 9 мањи</a:t>
            </a:r>
            <a:r>
              <a:rPr lang="sr-Cyrl-RS" b="1" dirty="0" smtClean="0"/>
              <a:t>.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728754" y="3947957"/>
            <a:ext cx="92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12 </a:t>
            </a:r>
            <a:r>
              <a:rPr lang="sr-Cyrl-RS" b="1" dirty="0" smtClean="0">
                <a:solidFill>
                  <a:srgbClr val="0070C0"/>
                </a:solidFill>
              </a:rPr>
              <a:t>: 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7784" y="3947957"/>
            <a:ext cx="1599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/>
              <a:t>ТАЧНО ЈЕ И: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2698" y="4380924"/>
            <a:ext cx="344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Број кликера је </a:t>
            </a:r>
            <a:r>
              <a:rPr lang="sr-Cyrl-RS" b="1" dirty="0" smtClean="0">
                <a:solidFill>
                  <a:srgbClr val="0070C0"/>
                </a:solidFill>
              </a:rPr>
              <a:t>4 пута мањи.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8639" y="1503518"/>
            <a:ext cx="526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7030A0"/>
                </a:solidFill>
              </a:rPr>
              <a:t>За  толико мањи број </a:t>
            </a:r>
            <a:r>
              <a:rPr lang="sr-Cyrl-RS" dirty="0" smtClean="0"/>
              <a:t>одређујемо </a:t>
            </a:r>
            <a:r>
              <a:rPr lang="sr-Cyrl-RS" b="1" dirty="0" smtClean="0">
                <a:solidFill>
                  <a:srgbClr val="7030A0"/>
                </a:solidFill>
              </a:rPr>
              <a:t>одузимањем.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2698" y="4887789"/>
            <a:ext cx="5826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70C0"/>
                </a:solidFill>
              </a:rPr>
              <a:t>Толико пута мањи број </a:t>
            </a:r>
            <a:r>
              <a:rPr lang="sr-Cyrl-RS" dirty="0" smtClean="0"/>
              <a:t>одређујемо </a:t>
            </a:r>
            <a:r>
              <a:rPr lang="sr-Cyrl-RS" b="1" dirty="0" smtClean="0">
                <a:solidFill>
                  <a:srgbClr val="0070C0"/>
                </a:solidFill>
              </a:rPr>
              <a:t>дељењем.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3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1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32" tmFilter="0, 0; 0.125,0.2665; 0.25,0.4; 0.375,0.465; 0.5,0.5;  0.625,0.535; 0.75,0.6; 0.875,0.7335; 1,1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16" tmFilter="0, 0; 0.125,0.2665; 0.25,0.4; 0.375,0.465; 0.5,0.5;  0.625,0.535; 0.75,0.6; 0.875,0.7335; 1,1">
                                          <p:stCondLst>
                                            <p:cond delay="861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7" tmFilter="0, 0; 0.125,0.2665; 0.25,0.4; 0.375,0.465; 0.5,0.5;  0.625,0.535; 0.75,0.6; 0.875,0.7335; 1,1">
                                          <p:stCondLst>
                                            <p:cond delay="107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17">
                                          <p:stCondLst>
                                            <p:cond delay="42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08" decel="50000">
                                          <p:stCondLst>
                                            <p:cond delay="43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17">
                                          <p:stCondLst>
                                            <p:cond delay="853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08" decel="50000">
                                          <p:stCondLst>
                                            <p:cond delay="87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7">
                                          <p:stCondLst>
                                            <p:cond delay="1067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08" decel="50000">
                                          <p:stCondLst>
                                            <p:cond delay="108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7">
                                          <p:stCondLst>
                                            <p:cond delay="1175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08" decel="50000">
                                          <p:stCondLst>
                                            <p:cond delay="119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243" y="636104"/>
            <a:ext cx="315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 smtClean="0"/>
              <a:t>Шта још морамо да знамо?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988" y="1617147"/>
            <a:ext cx="8382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397" y="1443162"/>
            <a:ext cx="3138753" cy="23075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3826" y="2054087"/>
            <a:ext cx="1638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Нека ово буду Ацини кликери!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52939" y="2977417"/>
            <a:ext cx="1192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АЦА</a:t>
            </a:r>
            <a:endParaRPr lang="en-US" sz="2800" b="1" dirty="0">
              <a:solidFill>
                <a:srgbClr val="0000FF"/>
              </a:solidFill>
              <a:latin typeface="Comic Sans MS" panose="030F0702030302020204" pitchFamily="66" charset="0"/>
              <a:ea typeface="Batang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31896" y="2358887"/>
            <a:ext cx="1634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Нека ово буду</a:t>
            </a:r>
          </a:p>
          <a:p>
            <a:r>
              <a:rPr lang="sr-Cyrl-RS" dirty="0" smtClean="0"/>
              <a:t>Владини</a:t>
            </a:r>
          </a:p>
          <a:p>
            <a:r>
              <a:rPr lang="sr-Cyrl-RS" dirty="0" smtClean="0"/>
              <a:t>кликери!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31897" y="3273693"/>
            <a:ext cx="163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ВЛАДА</a:t>
            </a:r>
            <a:endParaRPr lang="en-US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904" y="4439478"/>
            <a:ext cx="199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rgbClr val="C00000"/>
                </a:solidFill>
              </a:rPr>
              <a:t>За колико </a:t>
            </a:r>
            <a:r>
              <a:rPr lang="sr-Cyrl-RS" b="1" dirty="0" smtClean="0">
                <a:solidFill>
                  <a:srgbClr val="C00000"/>
                </a:solidFill>
              </a:rPr>
              <a:t>мање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9462" y="4439479"/>
            <a:ext cx="329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кликера има Аца од Владе?</a:t>
            </a:r>
            <a:endParaRPr lang="en-US" b="1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9253" y="4439478"/>
            <a:ext cx="86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12 </a:t>
            </a:r>
            <a:r>
              <a:rPr lang="sr-Cyrl-RS" b="1" dirty="0" smtClean="0">
                <a:solidFill>
                  <a:srgbClr val="C00000"/>
                </a:solidFill>
              </a:rPr>
              <a:t>–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7879" y="4439478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9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40904" y="4799397"/>
            <a:ext cx="199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rgbClr val="C00000"/>
                </a:solidFill>
              </a:rPr>
              <a:t>За колико </a:t>
            </a:r>
            <a:r>
              <a:rPr lang="sr-Cyrl-RS" b="1" dirty="0" smtClean="0">
                <a:solidFill>
                  <a:srgbClr val="C00000"/>
                </a:solidFill>
              </a:rPr>
              <a:t>више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9462" y="4808811"/>
            <a:ext cx="329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кликера </a:t>
            </a:r>
            <a:r>
              <a:rPr lang="sr-Cyrl-RS" b="1" dirty="0" smtClean="0"/>
              <a:t>има Влада </a:t>
            </a:r>
            <a:r>
              <a:rPr lang="sr-Cyrl-RS" b="1" dirty="0"/>
              <a:t>од </a:t>
            </a:r>
            <a:r>
              <a:rPr lang="sr-Cyrl-RS" b="1" dirty="0" smtClean="0"/>
              <a:t>Аце?</a:t>
            </a:r>
            <a:endParaRPr lang="en-US" b="1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09254" y="4818224"/>
            <a:ext cx="86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12 </a:t>
            </a:r>
            <a:r>
              <a:rPr lang="sr-Cyrl-RS" b="1" dirty="0">
                <a:solidFill>
                  <a:srgbClr val="C00000"/>
                </a:solidFill>
              </a:rPr>
              <a:t>–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7879" y="4818223"/>
            <a:ext cx="70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9</a:t>
            </a:r>
            <a:endParaRPr lang="en-US" b="1" dirty="0"/>
          </a:p>
        </p:txBody>
      </p:sp>
      <p:sp>
        <p:nvSpPr>
          <p:cNvPr id="19" name="Right Brace 18"/>
          <p:cNvSpPr/>
          <p:nvPr/>
        </p:nvSpPr>
        <p:spPr>
          <a:xfrm>
            <a:off x="7582356" y="4333461"/>
            <a:ext cx="262931" cy="9806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36835" y="4625009"/>
            <a:ext cx="335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НА ИСТИ НАЧИН РАЧУНАМО!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8580" y="1996789"/>
            <a:ext cx="29750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0000FF"/>
                </a:solidFill>
              </a:rPr>
              <a:t>Јер Аца има</a:t>
            </a:r>
          </a:p>
          <a:p>
            <a:r>
              <a:rPr lang="sr-Cyrl-RS" sz="2000" b="1" dirty="0" smtClean="0"/>
              <a:t> за 9 мање од Владе, а </a:t>
            </a:r>
            <a:r>
              <a:rPr lang="sr-Cyrl-RS" sz="2000" b="1" dirty="0" smtClean="0">
                <a:solidFill>
                  <a:srgbClr val="FFC000"/>
                </a:solidFill>
              </a:rPr>
              <a:t>Влада има </a:t>
            </a:r>
          </a:p>
          <a:p>
            <a:r>
              <a:rPr lang="sr-Cyrl-RS" sz="2000" b="1" dirty="0" smtClean="0"/>
              <a:t>за 9 више од Аце!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3826" y="5645426"/>
            <a:ext cx="222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 smtClean="0">
                <a:solidFill>
                  <a:srgbClr val="009900"/>
                </a:solidFill>
              </a:rPr>
              <a:t>Колико пута </a:t>
            </a:r>
            <a:r>
              <a:rPr lang="sr-Cyrl-RS" b="1" dirty="0" smtClean="0">
                <a:solidFill>
                  <a:srgbClr val="009900"/>
                </a:solidFill>
              </a:rPr>
              <a:t>мање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87705" y="5645426"/>
            <a:ext cx="2414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кликера има </a:t>
            </a:r>
            <a:r>
              <a:rPr lang="sr-Cyrl-RS" b="1" dirty="0" smtClean="0"/>
              <a:t>Аца?</a:t>
            </a:r>
            <a:endParaRPr lang="en-US" b="1" dirty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61113" y="5645426"/>
            <a:ext cx="84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12 </a:t>
            </a:r>
            <a:r>
              <a:rPr lang="sr-Cyrl-RS" b="1" dirty="0" smtClean="0">
                <a:solidFill>
                  <a:srgbClr val="009900"/>
                </a:solidFill>
              </a:rPr>
              <a:t>: 3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89983" y="5645426"/>
            <a:ext cx="627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4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3827" y="6168646"/>
            <a:ext cx="222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rgbClr val="009900"/>
                </a:solidFill>
              </a:rPr>
              <a:t>Колико пута </a:t>
            </a:r>
            <a:r>
              <a:rPr lang="sr-Cyrl-RS" b="1" dirty="0" smtClean="0">
                <a:solidFill>
                  <a:srgbClr val="009900"/>
                </a:solidFill>
              </a:rPr>
              <a:t>више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87705" y="6168646"/>
            <a:ext cx="2557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к</a:t>
            </a:r>
            <a:r>
              <a:rPr lang="sr-Cyrl-RS" b="1" dirty="0" smtClean="0"/>
              <a:t>ликера има Влада?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45642" y="6168646"/>
            <a:ext cx="77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12 </a:t>
            </a:r>
            <a:r>
              <a:rPr lang="sr-Cyrl-RS" b="1" dirty="0" smtClean="0">
                <a:solidFill>
                  <a:srgbClr val="009900"/>
                </a:solidFill>
              </a:rPr>
              <a:t>: 3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89983" y="6168646"/>
            <a:ext cx="61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4</a:t>
            </a:r>
            <a:endParaRPr lang="en-US" b="1" dirty="0"/>
          </a:p>
        </p:txBody>
      </p:sp>
      <p:sp>
        <p:nvSpPr>
          <p:cNvPr id="33" name="Right Brace 32"/>
          <p:cNvSpPr/>
          <p:nvPr/>
        </p:nvSpPr>
        <p:spPr>
          <a:xfrm>
            <a:off x="6601696" y="5645426"/>
            <a:ext cx="262931" cy="892552"/>
          </a:xfrm>
          <a:prstGeom prst="rightBrac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70643" y="5876286"/>
            <a:ext cx="345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009900"/>
                </a:solidFill>
              </a:rPr>
              <a:t>НА ИСТИ НАЧИН РАЧУНАМО!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28834" y="1283285"/>
            <a:ext cx="310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00FF"/>
                </a:solidFill>
              </a:rPr>
              <a:t>Јер Аца има</a:t>
            </a:r>
          </a:p>
          <a:p>
            <a:r>
              <a:rPr lang="sr-Cyrl-RS" b="1" dirty="0" smtClean="0"/>
              <a:t>4 пута мање од Владе, а</a:t>
            </a:r>
          </a:p>
          <a:p>
            <a:r>
              <a:rPr lang="sr-Cyrl-RS" b="1" dirty="0" smtClean="0">
                <a:solidFill>
                  <a:srgbClr val="FFC000"/>
                </a:solidFill>
              </a:rPr>
              <a:t>Влада има</a:t>
            </a:r>
          </a:p>
          <a:p>
            <a:r>
              <a:rPr lang="sr-Cyrl-RS" b="1" dirty="0" smtClean="0"/>
              <a:t>4 пута више од Аце!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4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000"/>
                            </p:stCondLst>
                            <p:childTnLst>
                              <p:par>
                                <p:cTn id="2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2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0"/>
                            </p:stCondLst>
                            <p:childTnLst>
                              <p:par>
                                <p:cTn id="2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4000"/>
                            </p:stCondLst>
                            <p:childTnLst>
                              <p:par>
                                <p:cTn id="2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5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2000"/>
                            </p:stCondLst>
                            <p:childTnLst>
                              <p:par>
                                <p:cTn id="3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2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2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000"/>
                            </p:stCondLst>
                            <p:childTnLst>
                              <p:par>
                                <p:cTn id="38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3000"/>
                            </p:stCondLst>
                            <p:childTnLst>
                              <p:par>
                                <p:cTn id="38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4000"/>
                            </p:stCondLst>
                            <p:childTnLst>
                              <p:par>
                                <p:cTn id="39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5000"/>
                            </p:stCondLst>
                            <p:childTnLst>
                              <p:par>
                                <p:cTn id="40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6000"/>
                            </p:stCondLst>
                            <p:childTnLst>
                              <p:par>
                                <p:cTn id="4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7000"/>
                            </p:stCondLst>
                            <p:childTnLst>
                              <p:par>
                                <p:cTn id="4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8000"/>
                            </p:stCondLst>
                            <p:childTnLst>
                              <p:par>
                                <p:cTn id="42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9000"/>
                            </p:stCondLst>
                            <p:childTnLst>
                              <p:par>
                                <p:cTn id="4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569844"/>
            <a:ext cx="10058400" cy="3780088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 smtClean="0"/>
              <a:t>ХАЈДЕ ДА ПРОВЕЖБАМО ЗАДАТКЕ </a:t>
            </a:r>
          </a:p>
          <a:p>
            <a:pPr marL="0" indent="0">
              <a:buNone/>
            </a:pPr>
            <a:r>
              <a:rPr lang="sr-Cyrl-RS" dirty="0" smtClean="0"/>
              <a:t>КОЈИ ПОЧИЊУ СА 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ЗА КОЛИКО </a:t>
            </a:r>
            <a:r>
              <a:rPr lang="sr-Cyrl-RS" dirty="0" smtClean="0"/>
              <a:t>И 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rgbClr val="009900"/>
                </a:solidFill>
              </a:rPr>
              <a:t>КОЛИКО ПУТА</a:t>
            </a:r>
            <a:r>
              <a:rPr lang="sr-Cyrl-RS" dirty="0" smtClean="0"/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836" y="1553610"/>
            <a:ext cx="2324100" cy="2505075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 rot="16200000">
            <a:off x="2007703" y="503583"/>
            <a:ext cx="702365" cy="17227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73357" y="569844"/>
            <a:ext cx="55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2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485" y="1926120"/>
            <a:ext cx="6210300" cy="1123950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 rot="16200000">
            <a:off x="6557974" y="-1191878"/>
            <a:ext cx="719327" cy="62103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66560" y="1031509"/>
            <a:ext cx="409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6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69848" y="4467497"/>
            <a:ext cx="129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>
                <a:solidFill>
                  <a:srgbClr val="C00000"/>
                </a:solidFill>
              </a:rPr>
              <a:t>За колико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5587" y="4467496"/>
            <a:ext cx="24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и</a:t>
            </a:r>
            <a:r>
              <a:rPr lang="sr-Cyrl-RS" b="1" dirty="0" smtClean="0"/>
              <a:t>ма </a:t>
            </a:r>
            <a:r>
              <a:rPr lang="sr-Cyrl-RS" b="1" dirty="0" smtClean="0">
                <a:solidFill>
                  <a:srgbClr val="C00000"/>
                </a:solidFill>
              </a:rPr>
              <a:t>мање</a:t>
            </a:r>
            <a:r>
              <a:rPr lang="sr-Cyrl-RS" b="1" dirty="0" smtClean="0"/>
              <a:t> рекета?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63440" y="4467495"/>
            <a:ext cx="75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6</a:t>
            </a:r>
            <a:r>
              <a:rPr lang="sr-Cyrl-RS" b="1" dirty="0" smtClean="0">
                <a:solidFill>
                  <a:srgbClr val="C00000"/>
                </a:solidFill>
              </a:rPr>
              <a:t> - </a:t>
            </a:r>
            <a:r>
              <a:rPr lang="sr-Cyrl-RS" b="1" dirty="0" smtClean="0"/>
              <a:t>2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16584" y="4467494"/>
            <a:ext cx="64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4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04857" y="4467494"/>
            <a:ext cx="387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Рекета је </a:t>
            </a:r>
            <a:r>
              <a:rPr lang="sr-Cyrl-RS" b="1" dirty="0" smtClean="0">
                <a:solidFill>
                  <a:srgbClr val="C00000"/>
                </a:solidFill>
              </a:rPr>
              <a:t>за 4 мање </a:t>
            </a:r>
            <a:r>
              <a:rPr lang="sr-Cyrl-RS" dirty="0" smtClean="0"/>
              <a:t>него лоптица.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9848" y="5225143"/>
            <a:ext cx="129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 smtClean="0">
                <a:solidFill>
                  <a:srgbClr val="C00000"/>
                </a:solidFill>
              </a:rPr>
              <a:t>За колико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5588" y="5225143"/>
            <a:ext cx="241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има </a:t>
            </a:r>
            <a:r>
              <a:rPr lang="sr-Cyrl-RS" b="1" dirty="0">
                <a:solidFill>
                  <a:srgbClr val="C00000"/>
                </a:solidFill>
              </a:rPr>
              <a:t>више</a:t>
            </a:r>
            <a:r>
              <a:rPr lang="sr-Cyrl-RS" b="1" dirty="0"/>
              <a:t> лоптица?</a:t>
            </a:r>
            <a:endParaRPr lang="en-US" b="1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63441" y="5225143"/>
            <a:ext cx="75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6</a:t>
            </a:r>
            <a:r>
              <a:rPr lang="sr-Cyrl-RS" b="1" dirty="0">
                <a:solidFill>
                  <a:srgbClr val="C00000"/>
                </a:solidFill>
              </a:rPr>
              <a:t> - </a:t>
            </a:r>
            <a:r>
              <a:rPr lang="sr-Cyrl-RS" b="1" dirty="0"/>
              <a:t>2</a:t>
            </a:r>
            <a:endParaRPr lang="en-US" b="1" dirty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5143" y="5225142"/>
            <a:ext cx="734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= 4</a:t>
            </a:r>
            <a:endParaRPr lang="en-US" b="1" dirty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04857" y="5225142"/>
            <a:ext cx="395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Лоптица је </a:t>
            </a:r>
            <a:r>
              <a:rPr lang="sr-Cyrl-RS" b="1" dirty="0" smtClean="0">
                <a:solidFill>
                  <a:srgbClr val="C00000"/>
                </a:solidFill>
              </a:rPr>
              <a:t>за 4 више </a:t>
            </a:r>
            <a:r>
              <a:rPr lang="sr-Cyrl-RS" dirty="0" smtClean="0"/>
              <a:t>него рекета.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2" y="5773783"/>
            <a:ext cx="1976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rgbClr val="009900"/>
                </a:solidFill>
              </a:rPr>
              <a:t>Колико пута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43271" y="5773779"/>
            <a:ext cx="35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и</a:t>
            </a:r>
            <a:r>
              <a:rPr lang="sr-Cyrl-RS" b="1" dirty="0" smtClean="0"/>
              <a:t>ма </a:t>
            </a:r>
            <a:r>
              <a:rPr lang="sr-Cyrl-RS" b="1" dirty="0" smtClean="0">
                <a:solidFill>
                  <a:srgbClr val="009900"/>
                </a:solidFill>
              </a:rPr>
              <a:t>мање</a:t>
            </a:r>
            <a:r>
              <a:rPr lang="sr-Cyrl-RS" b="1" dirty="0" smtClean="0"/>
              <a:t> рекета од лоптица?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225144" y="5773779"/>
            <a:ext cx="6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6 </a:t>
            </a:r>
            <a:r>
              <a:rPr lang="sr-Cyrl-RS" b="1" dirty="0" smtClean="0">
                <a:solidFill>
                  <a:srgbClr val="009900"/>
                </a:solidFill>
              </a:rPr>
              <a:t>: 2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6845" y="5773779"/>
            <a:ext cx="7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3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87700" y="5773779"/>
            <a:ext cx="401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Рекета је </a:t>
            </a:r>
            <a:r>
              <a:rPr lang="sr-Cyrl-RS" b="1" dirty="0" smtClean="0">
                <a:solidFill>
                  <a:srgbClr val="009900"/>
                </a:solidFill>
              </a:rPr>
              <a:t>3 пута мање </a:t>
            </a:r>
            <a:r>
              <a:rPr lang="sr-Cyrl-RS" dirty="0" smtClean="0"/>
              <a:t>него лоптица.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43691" y="6143111"/>
            <a:ext cx="162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>
                <a:solidFill>
                  <a:srgbClr val="009900"/>
                </a:solidFill>
              </a:rPr>
              <a:t>Колико пута</a:t>
            </a:r>
            <a:endParaRPr lang="en-US" b="1" u="sng" dirty="0">
              <a:solidFill>
                <a:srgbClr val="0099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270" y="6143111"/>
            <a:ext cx="360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и</a:t>
            </a:r>
            <a:r>
              <a:rPr lang="sr-Cyrl-RS" b="1" dirty="0" smtClean="0"/>
              <a:t>ма </a:t>
            </a:r>
            <a:r>
              <a:rPr lang="sr-Cyrl-RS" b="1" dirty="0" smtClean="0">
                <a:solidFill>
                  <a:srgbClr val="009900"/>
                </a:solidFill>
              </a:rPr>
              <a:t>више</a:t>
            </a:r>
            <a:r>
              <a:rPr lang="sr-Cyrl-RS" b="1" dirty="0" smtClean="0"/>
              <a:t> лоптица од рекета?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62331" y="6143110"/>
            <a:ext cx="80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6 </a:t>
            </a:r>
            <a:r>
              <a:rPr lang="sr-Cyrl-RS" b="1" dirty="0">
                <a:solidFill>
                  <a:srgbClr val="009900"/>
                </a:solidFill>
              </a:rPr>
              <a:t>: 2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38973" y="6143110"/>
            <a:ext cx="94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= 3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25161" y="6143110"/>
            <a:ext cx="424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Лоптица је </a:t>
            </a:r>
            <a:r>
              <a:rPr lang="sr-Cyrl-RS" b="1" dirty="0" smtClean="0">
                <a:solidFill>
                  <a:srgbClr val="009900"/>
                </a:solidFill>
              </a:rPr>
              <a:t>3 пута више </a:t>
            </a:r>
            <a:r>
              <a:rPr lang="sr-Cyrl-RS" dirty="0" smtClean="0"/>
              <a:t>него рекета.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5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0991" y="781878"/>
            <a:ext cx="2528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ДОМАЋИ ЗАДАТАК</a:t>
            </a:r>
            <a:r>
              <a:rPr lang="sr-Cyrl-RS" sz="2000" b="1" dirty="0" smtClean="0"/>
              <a:t>: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7009" y="1974574"/>
            <a:ext cx="651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За колико је број 48 већи од количника бројева 24 и 3?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136492"/>
            <a:ext cx="706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Колико је пута број 48 већи од количника бројева 24 и 3?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6192" y="1846324"/>
            <a:ext cx="66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1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6192" y="3008243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2.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70991" y="412546"/>
            <a:ext cx="920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6600"/>
                </a:solidFill>
              </a:rPr>
              <a:t>Следеће задатке уради у свесци и пошаљи на преглед: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793</TotalTime>
  <Words>643</Words>
  <Application>Microsoft Office PowerPoint</Application>
  <PresentationFormat>Widescreen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Batang</vt:lpstr>
      <vt:lpstr>Arial</vt:lpstr>
      <vt:lpstr>Cambria</vt:lpstr>
      <vt:lpstr>Comic Sans MS</vt:lpstr>
      <vt:lpstr>Rockwell</vt:lpstr>
      <vt:lpstr>Rockwell Condensed</vt:lpstr>
      <vt:lpstr>Wingdings</vt:lpstr>
      <vt:lpstr>Wood Type</vt:lpstr>
      <vt:lpstr>Толико пута мањи број  и за толико мањи број</vt:lpstr>
      <vt:lpstr>У ЦРВЕНОМ СКУПУ ЈЕ 12 КЛИКЕРА. </vt:lpstr>
      <vt:lpstr>  Одреди број који је:</vt:lpstr>
      <vt:lpstr>PowerPoint Presentation</vt:lpstr>
      <vt:lpstr>Толико пута мањи број  и за толико мањи број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Веза множења и дељења</dc:title>
  <dc:creator>Korisnik</dc:creator>
  <cp:lastModifiedBy>Korisnik</cp:lastModifiedBy>
  <cp:revision>96</cp:revision>
  <dcterms:created xsi:type="dcterms:W3CDTF">2020-03-20T15:20:25Z</dcterms:created>
  <dcterms:modified xsi:type="dcterms:W3CDTF">2020-05-24T17:54:13Z</dcterms:modified>
</cp:coreProperties>
</file>